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546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9850"/>
          </a:xfrm>
          <a:custGeom>
            <a:avLst/>
            <a:gdLst/>
            <a:ahLst/>
            <a:cxnLst/>
            <a:rect l="l" t="t" r="r" b="b"/>
            <a:pathLst>
              <a:path w="9144000" h="5149850">
                <a:moveTo>
                  <a:pt x="9144000" y="0"/>
                </a:moveTo>
                <a:lnTo>
                  <a:pt x="0" y="0"/>
                </a:lnTo>
                <a:lnTo>
                  <a:pt x="0" y="5149596"/>
                </a:lnTo>
                <a:lnTo>
                  <a:pt x="9144000" y="5149596"/>
                </a:lnTo>
                <a:lnTo>
                  <a:pt x="91440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9657" y="269623"/>
            <a:ext cx="752475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822960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Is</a:t>
            </a:r>
            <a:r>
              <a:rPr spc="-70" dirty="0"/>
              <a:t> </a:t>
            </a:r>
            <a:r>
              <a:rPr dirty="0"/>
              <a:t>recent</a:t>
            </a:r>
            <a:r>
              <a:rPr spc="-50" dirty="0"/>
              <a:t> </a:t>
            </a:r>
            <a:r>
              <a:rPr dirty="0"/>
              <a:t>market</a:t>
            </a:r>
            <a:r>
              <a:rPr spc="-55" dirty="0"/>
              <a:t> </a:t>
            </a:r>
            <a:r>
              <a:rPr dirty="0"/>
              <a:t>volatility</a:t>
            </a:r>
            <a:r>
              <a:rPr spc="-30" dirty="0"/>
              <a:t> </a:t>
            </a:r>
            <a:r>
              <a:rPr dirty="0"/>
              <a:t>giving</a:t>
            </a:r>
            <a:r>
              <a:rPr spc="-30" dirty="0"/>
              <a:t> </a:t>
            </a:r>
            <a:r>
              <a:rPr dirty="0"/>
              <a:t>you</a:t>
            </a:r>
            <a:r>
              <a:rPr spc="-60" dirty="0"/>
              <a:t> </a:t>
            </a:r>
            <a:r>
              <a:rPr spc="-10" dirty="0"/>
              <a:t>anxiety?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3124" y="2440766"/>
            <a:ext cx="2985135" cy="65913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Continue</a:t>
            </a:r>
            <a:r>
              <a:rPr sz="1100" b="1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save</a:t>
            </a:r>
            <a:endParaRPr sz="1100">
              <a:latin typeface="Fidelity Sans 2"/>
              <a:cs typeface="Fidelity Sans 2"/>
            </a:endParaRPr>
          </a:p>
          <a:p>
            <a:pPr marL="12700" marR="5080">
              <a:lnSpc>
                <a:spcPct val="111200"/>
              </a:lnSpc>
              <a:spcBef>
                <a:spcPts val="55"/>
              </a:spcBef>
            </a:pP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Consistent</a:t>
            </a:r>
            <a:r>
              <a:rPr sz="850" spc="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contributions,</a:t>
            </a:r>
            <a:r>
              <a:rPr sz="850" spc="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even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during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periods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of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uncertainty,</a:t>
            </a:r>
            <a:r>
              <a:rPr sz="850" spc="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can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play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key</a:t>
            </a:r>
            <a:r>
              <a:rPr sz="8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role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in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keeping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savings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on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track.</a:t>
            </a:r>
            <a:endParaRPr sz="850">
              <a:latin typeface="Fidelity Sans 2"/>
              <a:cs typeface="Fidelity Sans 2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9304" y="2666070"/>
            <a:ext cx="439420" cy="353060"/>
            <a:chOff x="329304" y="2666070"/>
            <a:chExt cx="439420" cy="353060"/>
          </a:xfrm>
        </p:grpSpPr>
        <p:sp>
          <p:nvSpPr>
            <p:cNvPr id="5" name="object 5"/>
            <p:cNvSpPr/>
            <p:nvPr/>
          </p:nvSpPr>
          <p:spPr>
            <a:xfrm>
              <a:off x="387808" y="2673764"/>
              <a:ext cx="373380" cy="337820"/>
            </a:xfrm>
            <a:custGeom>
              <a:avLst/>
              <a:gdLst/>
              <a:ahLst/>
              <a:cxnLst/>
              <a:rect l="l" t="t" r="r" b="b"/>
              <a:pathLst>
                <a:path w="373380" h="337819">
                  <a:moveTo>
                    <a:pt x="339176" y="118169"/>
                  </a:moveTo>
                  <a:lnTo>
                    <a:pt x="332179" y="103668"/>
                  </a:lnTo>
                  <a:lnTo>
                    <a:pt x="323149" y="90013"/>
                  </a:lnTo>
                  <a:lnTo>
                    <a:pt x="312228" y="77320"/>
                  </a:lnTo>
                  <a:lnTo>
                    <a:pt x="299561" y="65701"/>
                  </a:lnTo>
                  <a:lnTo>
                    <a:pt x="299530" y="76"/>
                  </a:lnTo>
                  <a:lnTo>
                    <a:pt x="283046" y="2949"/>
                  </a:lnTo>
                  <a:lnTo>
                    <a:pt x="269149" y="11049"/>
                  </a:lnTo>
                  <a:lnTo>
                    <a:pt x="258808" y="23249"/>
                  </a:lnTo>
                  <a:lnTo>
                    <a:pt x="253066" y="38497"/>
                  </a:lnTo>
                  <a:lnTo>
                    <a:pt x="215015" y="27532"/>
                  </a:lnTo>
                  <a:lnTo>
                    <a:pt x="173420" y="23649"/>
                  </a:lnTo>
                  <a:lnTo>
                    <a:pt x="118607" y="30478"/>
                  </a:lnTo>
                  <a:lnTo>
                    <a:pt x="71001" y="49496"/>
                  </a:lnTo>
                  <a:lnTo>
                    <a:pt x="33460" y="78497"/>
                  </a:lnTo>
                  <a:lnTo>
                    <a:pt x="8841" y="115274"/>
                  </a:lnTo>
                  <a:lnTo>
                    <a:pt x="0" y="157620"/>
                  </a:lnTo>
                  <a:lnTo>
                    <a:pt x="3354" y="183973"/>
                  </a:lnTo>
                  <a:lnTo>
                    <a:pt x="12987" y="208575"/>
                  </a:lnTo>
                  <a:lnTo>
                    <a:pt x="28250" y="230930"/>
                  </a:lnTo>
                  <a:lnTo>
                    <a:pt x="48495" y="250540"/>
                  </a:lnTo>
                  <a:lnTo>
                    <a:pt x="27441" y="290653"/>
                  </a:lnTo>
                  <a:lnTo>
                    <a:pt x="23757" y="303606"/>
                  </a:lnTo>
                  <a:lnTo>
                    <a:pt x="25384" y="316399"/>
                  </a:lnTo>
                  <a:lnTo>
                    <a:pt x="31880" y="327433"/>
                  </a:lnTo>
                  <a:lnTo>
                    <a:pt x="42801" y="335106"/>
                  </a:lnTo>
                  <a:lnTo>
                    <a:pt x="54330" y="337550"/>
                  </a:lnTo>
                  <a:lnTo>
                    <a:pt x="65650" y="335692"/>
                  </a:lnTo>
                  <a:lnTo>
                    <a:pt x="75587" y="329902"/>
                  </a:lnTo>
                  <a:lnTo>
                    <a:pt x="82970" y="320550"/>
                  </a:lnTo>
                  <a:lnTo>
                    <a:pt x="104040" y="280514"/>
                  </a:lnTo>
                  <a:lnTo>
                    <a:pt x="120447" y="285240"/>
                  </a:lnTo>
                  <a:lnTo>
                    <a:pt x="137493" y="288728"/>
                  </a:lnTo>
                  <a:lnTo>
                    <a:pt x="155177" y="290875"/>
                  </a:lnTo>
                  <a:lnTo>
                    <a:pt x="173405" y="291607"/>
                  </a:lnTo>
                  <a:lnTo>
                    <a:pt x="189890" y="291011"/>
                  </a:lnTo>
                  <a:lnTo>
                    <a:pt x="205940" y="289255"/>
                  </a:lnTo>
                  <a:lnTo>
                    <a:pt x="221482" y="286395"/>
                  </a:lnTo>
                  <a:lnTo>
                    <a:pt x="236444" y="282483"/>
                  </a:lnTo>
                  <a:lnTo>
                    <a:pt x="256190" y="319827"/>
                  </a:lnTo>
                  <a:lnTo>
                    <a:pt x="263897" y="329570"/>
                  </a:lnTo>
                  <a:lnTo>
                    <a:pt x="274313" y="335631"/>
                  </a:lnTo>
                  <a:lnTo>
                    <a:pt x="286148" y="337459"/>
                  </a:lnTo>
                  <a:lnTo>
                    <a:pt x="298114" y="334505"/>
                  </a:lnTo>
                  <a:lnTo>
                    <a:pt x="308044" y="326899"/>
                  </a:lnTo>
                  <a:lnTo>
                    <a:pt x="314195" y="316168"/>
                  </a:lnTo>
                  <a:lnTo>
                    <a:pt x="315911" y="303862"/>
                  </a:lnTo>
                  <a:lnTo>
                    <a:pt x="312535" y="291531"/>
                  </a:lnTo>
                  <a:lnTo>
                    <a:pt x="293112" y="254664"/>
                  </a:lnTo>
                  <a:lnTo>
                    <a:pt x="304569" y="245293"/>
                  </a:lnTo>
                  <a:lnTo>
                    <a:pt x="314828" y="235204"/>
                  </a:lnTo>
                  <a:lnTo>
                    <a:pt x="323817" y="224370"/>
                  </a:lnTo>
                  <a:lnTo>
                    <a:pt x="331450" y="212859"/>
                  </a:lnTo>
                  <a:lnTo>
                    <a:pt x="373066" y="212828"/>
                  </a:lnTo>
                  <a:lnTo>
                    <a:pt x="373066" y="118338"/>
                  </a:lnTo>
                  <a:lnTo>
                    <a:pt x="339222" y="118261"/>
                  </a:lnTo>
                  <a:close/>
                </a:path>
              </a:pathLst>
            </a:custGeom>
            <a:ln w="153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9955" y="278084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555" y="2277"/>
                  </a:moveTo>
                  <a:lnTo>
                    <a:pt x="4555" y="3534"/>
                  </a:lnTo>
                  <a:lnTo>
                    <a:pt x="3535" y="4554"/>
                  </a:lnTo>
                  <a:lnTo>
                    <a:pt x="2277" y="4554"/>
                  </a:lnTo>
                  <a:lnTo>
                    <a:pt x="1020" y="4554"/>
                  </a:lnTo>
                  <a:lnTo>
                    <a:pt x="0" y="3534"/>
                  </a:lnTo>
                  <a:lnTo>
                    <a:pt x="0" y="2277"/>
                  </a:lnTo>
                  <a:lnTo>
                    <a:pt x="0" y="1020"/>
                  </a:lnTo>
                  <a:lnTo>
                    <a:pt x="1020" y="0"/>
                  </a:lnTo>
                  <a:lnTo>
                    <a:pt x="2277" y="0"/>
                  </a:lnTo>
                  <a:lnTo>
                    <a:pt x="3535" y="0"/>
                  </a:lnTo>
                  <a:lnTo>
                    <a:pt x="4555" y="1020"/>
                  </a:lnTo>
                  <a:lnTo>
                    <a:pt x="4555" y="2277"/>
                  </a:lnTo>
                  <a:close/>
                </a:path>
              </a:pathLst>
            </a:custGeom>
            <a:ln w="153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6998" y="2773070"/>
              <a:ext cx="47625" cy="50800"/>
            </a:xfrm>
            <a:custGeom>
              <a:avLst/>
              <a:gdLst/>
              <a:ahLst/>
              <a:cxnLst/>
              <a:rect l="l" t="t" r="r" b="b"/>
              <a:pathLst>
                <a:path w="47625" h="50800">
                  <a:moveTo>
                    <a:pt x="47295" y="50437"/>
                  </a:moveTo>
                  <a:lnTo>
                    <a:pt x="28886" y="46473"/>
                  </a:lnTo>
                  <a:lnTo>
                    <a:pt x="13853" y="35662"/>
                  </a:lnTo>
                  <a:lnTo>
                    <a:pt x="3717" y="19630"/>
                  </a:lnTo>
                  <a:lnTo>
                    <a:pt x="0" y="0"/>
                  </a:lnTo>
                </a:path>
              </a:pathLst>
            </a:custGeom>
            <a:ln w="153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2472" y="2739476"/>
              <a:ext cx="130175" cy="14604"/>
            </a:xfrm>
            <a:custGeom>
              <a:avLst/>
              <a:gdLst/>
              <a:ahLst/>
              <a:cxnLst/>
              <a:rect l="l" t="t" r="r" b="b"/>
              <a:pathLst>
                <a:path w="130175" h="14605">
                  <a:moveTo>
                    <a:pt x="130111" y="14223"/>
                  </a:moveTo>
                  <a:lnTo>
                    <a:pt x="101100" y="3627"/>
                  </a:lnTo>
                  <a:lnTo>
                    <a:pt x="65765" y="0"/>
                  </a:lnTo>
                  <a:lnTo>
                    <a:pt x="30075" y="3484"/>
                  </a:lnTo>
                  <a:lnTo>
                    <a:pt x="0" y="14223"/>
                  </a:lnTo>
                </a:path>
              </a:pathLst>
            </a:custGeom>
            <a:ln w="153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07541" y="3240875"/>
            <a:ext cx="3137535" cy="977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79425" indent="-635">
              <a:lnSpc>
                <a:spcPct val="110000"/>
              </a:lnSpc>
              <a:spcBef>
                <a:spcPts val="95"/>
              </a:spcBef>
            </a:pP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Consider</a:t>
            </a:r>
            <a:r>
              <a:rPr sz="1100" b="1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11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target</a:t>
            </a:r>
            <a:r>
              <a:rPr sz="1100" b="1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date</a:t>
            </a:r>
            <a:r>
              <a:rPr sz="11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fund</a:t>
            </a:r>
            <a:r>
              <a:rPr sz="1100" b="1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100" b="1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managed account</a:t>
            </a:r>
            <a:endParaRPr sz="1100">
              <a:latin typeface="Fidelity Sans 2"/>
              <a:cs typeface="Fidelity Sans 2"/>
            </a:endParaRPr>
          </a:p>
          <a:p>
            <a:pPr marL="12700" marR="5080">
              <a:lnSpc>
                <a:spcPct val="111200"/>
              </a:lnSpc>
              <a:spcBef>
                <a:spcPts val="60"/>
              </a:spcBef>
            </a:pP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Those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uncomfortable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 with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risk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can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consider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turning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their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portfolio over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professional</a:t>
            </a:r>
            <a:r>
              <a:rPr sz="850" spc="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through</a:t>
            </a:r>
            <a:r>
              <a:rPr sz="850" spc="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managed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account.</a:t>
            </a:r>
            <a:endParaRPr sz="850">
              <a:latin typeface="Fidelity Sans 2"/>
              <a:cs typeface="Fidelity Sans 2"/>
            </a:endParaRPr>
          </a:p>
          <a:p>
            <a:pPr marL="12700" marR="74930">
              <a:lnSpc>
                <a:spcPct val="111200"/>
              </a:lnSpc>
            </a:pP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Alternatively,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Target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Date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Funds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(TDFs)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provide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single, ready- made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portfolio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for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future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savings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goal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like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retirement.</a:t>
            </a:r>
            <a:endParaRPr sz="850">
              <a:latin typeface="Fidelity Sans 2"/>
              <a:cs typeface="Fidelity Sans 2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3197" y="3329955"/>
            <a:ext cx="377825" cy="477520"/>
            <a:chOff x="393197" y="3329955"/>
            <a:chExt cx="377825" cy="47752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218" y="3512704"/>
              <a:ext cx="203668" cy="2019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1652" y="3465646"/>
              <a:ext cx="299085" cy="296545"/>
            </a:xfrm>
            <a:custGeom>
              <a:avLst/>
              <a:gdLst/>
              <a:ahLst/>
              <a:cxnLst/>
              <a:rect l="l" t="t" r="r" b="b"/>
              <a:pathLst>
                <a:path w="299084" h="296545">
                  <a:moveTo>
                    <a:pt x="298807" y="148040"/>
                  </a:moveTo>
                  <a:lnTo>
                    <a:pt x="291190" y="194831"/>
                  </a:lnTo>
                  <a:lnTo>
                    <a:pt x="269980" y="235470"/>
                  </a:lnTo>
                  <a:lnTo>
                    <a:pt x="237639" y="267516"/>
                  </a:lnTo>
                  <a:lnTo>
                    <a:pt x="196626" y="288532"/>
                  </a:lnTo>
                  <a:lnTo>
                    <a:pt x="149403" y="296080"/>
                  </a:lnTo>
                  <a:lnTo>
                    <a:pt x="102180" y="288532"/>
                  </a:lnTo>
                  <a:lnTo>
                    <a:pt x="61168" y="267516"/>
                  </a:lnTo>
                  <a:lnTo>
                    <a:pt x="28826" y="235470"/>
                  </a:lnTo>
                  <a:lnTo>
                    <a:pt x="7616" y="194831"/>
                  </a:lnTo>
                  <a:lnTo>
                    <a:pt x="0" y="148040"/>
                  </a:lnTo>
                  <a:lnTo>
                    <a:pt x="7616" y="101248"/>
                  </a:lnTo>
                  <a:lnTo>
                    <a:pt x="28826" y="60609"/>
                  </a:lnTo>
                  <a:lnTo>
                    <a:pt x="61168" y="28563"/>
                  </a:lnTo>
                  <a:lnTo>
                    <a:pt x="102180" y="7547"/>
                  </a:lnTo>
                  <a:lnTo>
                    <a:pt x="149403" y="0"/>
                  </a:lnTo>
                  <a:lnTo>
                    <a:pt x="196626" y="7547"/>
                  </a:lnTo>
                  <a:lnTo>
                    <a:pt x="237639" y="28563"/>
                  </a:lnTo>
                  <a:lnTo>
                    <a:pt x="269980" y="60609"/>
                  </a:lnTo>
                  <a:lnTo>
                    <a:pt x="291190" y="101248"/>
                  </a:lnTo>
                  <a:lnTo>
                    <a:pt x="298807" y="148040"/>
                  </a:lnTo>
                  <a:close/>
                </a:path>
              </a:pathLst>
            </a:custGeom>
            <a:ln w="1690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0310" y="3736629"/>
              <a:ext cx="44450" cy="62230"/>
            </a:xfrm>
            <a:custGeom>
              <a:avLst/>
              <a:gdLst/>
              <a:ahLst/>
              <a:cxnLst/>
              <a:rect l="l" t="t" r="r" b="b"/>
              <a:pathLst>
                <a:path w="44450" h="62229">
                  <a:moveTo>
                    <a:pt x="43878" y="0"/>
                  </a:moveTo>
                  <a:lnTo>
                    <a:pt x="0" y="62111"/>
                  </a:lnTo>
                </a:path>
              </a:pathLst>
            </a:custGeom>
            <a:ln w="169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6838" y="3735114"/>
              <a:ext cx="45085" cy="64135"/>
            </a:xfrm>
            <a:custGeom>
              <a:avLst/>
              <a:gdLst/>
              <a:ahLst/>
              <a:cxnLst/>
              <a:rect l="l" t="t" r="r" b="b"/>
              <a:pathLst>
                <a:path w="45084" h="64135">
                  <a:moveTo>
                    <a:pt x="0" y="0"/>
                  </a:moveTo>
                  <a:lnTo>
                    <a:pt x="44948" y="63626"/>
                  </a:lnTo>
                </a:path>
              </a:pathLst>
            </a:custGeom>
            <a:ln w="169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589" y="3329955"/>
              <a:ext cx="227853" cy="29219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41374" y="1670466"/>
            <a:ext cx="3137535" cy="5175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Keep</a:t>
            </a:r>
            <a:r>
              <a:rPr sz="1100" b="1" spc="-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perspective</a:t>
            </a:r>
            <a:endParaRPr sz="1100">
              <a:latin typeface="Fidelity Sans 2"/>
              <a:cs typeface="Fidelity Sans 2"/>
            </a:endParaRPr>
          </a:p>
          <a:p>
            <a:pPr marL="12700" marR="5080">
              <a:lnSpc>
                <a:spcPct val="111700"/>
              </a:lnSpc>
              <a:spcBef>
                <a:spcPts val="60"/>
              </a:spcBef>
            </a:pP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While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swings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can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be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stressful,</a:t>
            </a:r>
            <a:r>
              <a:rPr sz="850" spc="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history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shows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stocks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have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 recovered</a:t>
            </a:r>
            <a:r>
              <a:rPr sz="8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delivered</a:t>
            </a:r>
            <a:r>
              <a:rPr sz="8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long-term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gains.</a:t>
            </a:r>
            <a:endParaRPr sz="850">
              <a:latin typeface="Fidelity Sans 2"/>
              <a:cs typeface="Fidelity Sans 2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1358" y="1754137"/>
            <a:ext cx="431800" cy="443230"/>
            <a:chOff x="331358" y="1754137"/>
            <a:chExt cx="431800" cy="443230"/>
          </a:xfrm>
        </p:grpSpPr>
        <p:sp>
          <p:nvSpPr>
            <p:cNvPr id="18" name="object 18"/>
            <p:cNvSpPr/>
            <p:nvPr/>
          </p:nvSpPr>
          <p:spPr>
            <a:xfrm>
              <a:off x="348431" y="1845727"/>
              <a:ext cx="397510" cy="260350"/>
            </a:xfrm>
            <a:custGeom>
              <a:avLst/>
              <a:gdLst/>
              <a:ahLst/>
              <a:cxnLst/>
              <a:rect l="l" t="t" r="r" b="b"/>
              <a:pathLst>
                <a:path w="397509" h="260350">
                  <a:moveTo>
                    <a:pt x="201752" y="0"/>
                  </a:moveTo>
                  <a:lnTo>
                    <a:pt x="195414" y="0"/>
                  </a:lnTo>
                  <a:lnTo>
                    <a:pt x="149528" y="5974"/>
                  </a:lnTo>
                  <a:lnTo>
                    <a:pt x="105496" y="23154"/>
                  </a:lnTo>
                  <a:lnTo>
                    <a:pt x="64973" y="50425"/>
                  </a:lnTo>
                  <a:lnTo>
                    <a:pt x="29616" y="86673"/>
                  </a:lnTo>
                  <a:lnTo>
                    <a:pt x="1079" y="130784"/>
                  </a:lnTo>
                  <a:lnTo>
                    <a:pt x="0" y="135000"/>
                  </a:lnTo>
                  <a:lnTo>
                    <a:pt x="863" y="136994"/>
                  </a:lnTo>
                  <a:lnTo>
                    <a:pt x="25276" y="178820"/>
                  </a:lnTo>
                  <a:lnTo>
                    <a:pt x="58397" y="212745"/>
                  </a:lnTo>
                  <a:lnTo>
                    <a:pt x="99074" y="238051"/>
                  </a:lnTo>
                  <a:lnTo>
                    <a:pt x="146155" y="254023"/>
                  </a:lnTo>
                  <a:lnTo>
                    <a:pt x="198577" y="259943"/>
                  </a:lnTo>
                  <a:lnTo>
                    <a:pt x="250992" y="254023"/>
                  </a:lnTo>
                  <a:lnTo>
                    <a:pt x="276258" y="245452"/>
                  </a:lnTo>
                  <a:lnTo>
                    <a:pt x="198577" y="245452"/>
                  </a:lnTo>
                  <a:lnTo>
                    <a:pt x="150375" y="240080"/>
                  </a:lnTo>
                  <a:lnTo>
                    <a:pt x="106946" y="225650"/>
                  </a:lnTo>
                  <a:lnTo>
                    <a:pt x="69317" y="202799"/>
                  </a:lnTo>
                  <a:lnTo>
                    <a:pt x="38516" y="172163"/>
                  </a:lnTo>
                  <a:lnTo>
                    <a:pt x="15570" y="134378"/>
                  </a:lnTo>
                  <a:lnTo>
                    <a:pt x="42400" y="93902"/>
                  </a:lnTo>
                  <a:lnTo>
                    <a:pt x="75281" y="60669"/>
                  </a:lnTo>
                  <a:lnTo>
                    <a:pt x="112733" y="35685"/>
                  </a:lnTo>
                  <a:lnTo>
                    <a:pt x="153271" y="19957"/>
                  </a:lnTo>
                  <a:lnTo>
                    <a:pt x="195414" y="14490"/>
                  </a:lnTo>
                  <a:lnTo>
                    <a:pt x="269465" y="14490"/>
                  </a:lnTo>
                  <a:lnTo>
                    <a:pt x="247638" y="5974"/>
                  </a:lnTo>
                  <a:lnTo>
                    <a:pt x="201752" y="0"/>
                  </a:lnTo>
                  <a:close/>
                </a:path>
                <a:path w="397509" h="260350">
                  <a:moveTo>
                    <a:pt x="269465" y="14490"/>
                  </a:moveTo>
                  <a:lnTo>
                    <a:pt x="201752" y="14490"/>
                  </a:lnTo>
                  <a:lnTo>
                    <a:pt x="243889" y="19957"/>
                  </a:lnTo>
                  <a:lnTo>
                    <a:pt x="284424" y="35685"/>
                  </a:lnTo>
                  <a:lnTo>
                    <a:pt x="321876" y="60669"/>
                  </a:lnTo>
                  <a:lnTo>
                    <a:pt x="354760" y="93902"/>
                  </a:lnTo>
                  <a:lnTo>
                    <a:pt x="381596" y="134378"/>
                  </a:lnTo>
                  <a:lnTo>
                    <a:pt x="358649" y="172163"/>
                  </a:lnTo>
                  <a:lnTo>
                    <a:pt x="327845" y="202799"/>
                  </a:lnTo>
                  <a:lnTo>
                    <a:pt x="290212" y="225650"/>
                  </a:lnTo>
                  <a:lnTo>
                    <a:pt x="246780" y="240080"/>
                  </a:lnTo>
                  <a:lnTo>
                    <a:pt x="198577" y="245452"/>
                  </a:lnTo>
                  <a:lnTo>
                    <a:pt x="276258" y="245452"/>
                  </a:lnTo>
                  <a:lnTo>
                    <a:pt x="338755" y="212745"/>
                  </a:lnTo>
                  <a:lnTo>
                    <a:pt x="371877" y="178820"/>
                  </a:lnTo>
                  <a:lnTo>
                    <a:pt x="396290" y="136994"/>
                  </a:lnTo>
                  <a:lnTo>
                    <a:pt x="397154" y="135000"/>
                  </a:lnTo>
                  <a:lnTo>
                    <a:pt x="397078" y="132727"/>
                  </a:lnTo>
                  <a:lnTo>
                    <a:pt x="396087" y="130784"/>
                  </a:lnTo>
                  <a:lnTo>
                    <a:pt x="367550" y="86673"/>
                  </a:lnTo>
                  <a:lnTo>
                    <a:pt x="332193" y="50425"/>
                  </a:lnTo>
                  <a:lnTo>
                    <a:pt x="291670" y="23154"/>
                  </a:lnTo>
                  <a:lnTo>
                    <a:pt x="269465" y="144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6494" y="1885171"/>
              <a:ext cx="181038" cy="18105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31355" y="1754149"/>
              <a:ext cx="431800" cy="90805"/>
            </a:xfrm>
            <a:custGeom>
              <a:avLst/>
              <a:gdLst/>
              <a:ahLst/>
              <a:cxnLst/>
              <a:rect l="l" t="t" r="r" b="b"/>
              <a:pathLst>
                <a:path w="431800" h="90805">
                  <a:moveTo>
                    <a:pt x="90284" y="3238"/>
                  </a:moveTo>
                  <a:lnTo>
                    <a:pt x="87045" y="0"/>
                  </a:lnTo>
                  <a:lnTo>
                    <a:pt x="3238" y="0"/>
                  </a:lnTo>
                  <a:lnTo>
                    <a:pt x="0" y="3238"/>
                  </a:lnTo>
                  <a:lnTo>
                    <a:pt x="0" y="87045"/>
                  </a:lnTo>
                  <a:lnTo>
                    <a:pt x="3238" y="90284"/>
                  </a:lnTo>
                  <a:lnTo>
                    <a:pt x="7251" y="90284"/>
                  </a:lnTo>
                  <a:lnTo>
                    <a:pt x="11264" y="90284"/>
                  </a:lnTo>
                  <a:lnTo>
                    <a:pt x="14503" y="87045"/>
                  </a:lnTo>
                  <a:lnTo>
                    <a:pt x="14503" y="14503"/>
                  </a:lnTo>
                  <a:lnTo>
                    <a:pt x="87045" y="14503"/>
                  </a:lnTo>
                  <a:lnTo>
                    <a:pt x="90284" y="11252"/>
                  </a:lnTo>
                  <a:lnTo>
                    <a:pt x="90284" y="3238"/>
                  </a:lnTo>
                  <a:close/>
                </a:path>
                <a:path w="431800" h="90805">
                  <a:moveTo>
                    <a:pt x="431304" y="3238"/>
                  </a:moveTo>
                  <a:lnTo>
                    <a:pt x="428066" y="0"/>
                  </a:lnTo>
                  <a:lnTo>
                    <a:pt x="344258" y="0"/>
                  </a:lnTo>
                  <a:lnTo>
                    <a:pt x="341020" y="3238"/>
                  </a:lnTo>
                  <a:lnTo>
                    <a:pt x="341020" y="11252"/>
                  </a:lnTo>
                  <a:lnTo>
                    <a:pt x="344258" y="14503"/>
                  </a:lnTo>
                  <a:lnTo>
                    <a:pt x="416801" y="14503"/>
                  </a:lnTo>
                  <a:lnTo>
                    <a:pt x="416801" y="87045"/>
                  </a:lnTo>
                  <a:lnTo>
                    <a:pt x="420039" y="90284"/>
                  </a:lnTo>
                  <a:lnTo>
                    <a:pt x="424053" y="90284"/>
                  </a:lnTo>
                  <a:lnTo>
                    <a:pt x="428066" y="90284"/>
                  </a:lnTo>
                  <a:lnTo>
                    <a:pt x="431304" y="87045"/>
                  </a:lnTo>
                  <a:lnTo>
                    <a:pt x="431304" y="32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359" y="2097539"/>
              <a:ext cx="431303" cy="9971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38605" y="1813227"/>
              <a:ext cx="218440" cy="40640"/>
            </a:xfrm>
            <a:custGeom>
              <a:avLst/>
              <a:gdLst/>
              <a:ahLst/>
              <a:cxnLst/>
              <a:rect l="l" t="t" r="r" b="b"/>
              <a:pathLst>
                <a:path w="218440" h="40639">
                  <a:moveTo>
                    <a:pt x="108407" y="0"/>
                  </a:moveTo>
                  <a:lnTo>
                    <a:pt x="37646" y="11154"/>
                  </a:lnTo>
                  <a:lnTo>
                    <a:pt x="1257" y="27495"/>
                  </a:lnTo>
                  <a:lnTo>
                    <a:pt x="0" y="33629"/>
                  </a:lnTo>
                  <a:lnTo>
                    <a:pt x="342" y="34925"/>
                  </a:lnTo>
                  <a:lnTo>
                    <a:pt x="3111" y="39522"/>
                  </a:lnTo>
                  <a:lnTo>
                    <a:pt x="7581" y="40640"/>
                  </a:lnTo>
                  <a:lnTo>
                    <a:pt x="10998" y="38557"/>
                  </a:lnTo>
                  <a:lnTo>
                    <a:pt x="42734" y="24795"/>
                  </a:lnTo>
                  <a:lnTo>
                    <a:pt x="74218" y="17638"/>
                  </a:lnTo>
                  <a:lnTo>
                    <a:pt x="98444" y="14927"/>
                  </a:lnTo>
                  <a:lnTo>
                    <a:pt x="108407" y="14503"/>
                  </a:lnTo>
                  <a:lnTo>
                    <a:pt x="118376" y="14922"/>
                  </a:lnTo>
                  <a:lnTo>
                    <a:pt x="142586" y="17624"/>
                  </a:lnTo>
                  <a:lnTo>
                    <a:pt x="174058" y="24779"/>
                  </a:lnTo>
                  <a:lnTo>
                    <a:pt x="205816" y="38557"/>
                  </a:lnTo>
                  <a:lnTo>
                    <a:pt x="206984" y="39268"/>
                  </a:lnTo>
                  <a:lnTo>
                    <a:pt x="208267" y="39611"/>
                  </a:lnTo>
                  <a:lnTo>
                    <a:pt x="209550" y="39611"/>
                  </a:lnTo>
                  <a:lnTo>
                    <a:pt x="212001" y="39611"/>
                  </a:lnTo>
                  <a:lnTo>
                    <a:pt x="214414" y="38354"/>
                  </a:lnTo>
                  <a:lnTo>
                    <a:pt x="217843" y="32664"/>
                  </a:lnTo>
                  <a:lnTo>
                    <a:pt x="216738" y="28206"/>
                  </a:lnTo>
                  <a:lnTo>
                    <a:pt x="213296" y="26149"/>
                  </a:lnTo>
                  <a:lnTo>
                    <a:pt x="179166" y="11154"/>
                  </a:lnTo>
                  <a:lnTo>
                    <a:pt x="145707" y="3378"/>
                  </a:lnTo>
                  <a:lnTo>
                    <a:pt x="119820" y="449"/>
                  </a:lnTo>
                  <a:lnTo>
                    <a:pt x="108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998107" y="2438243"/>
            <a:ext cx="3702050" cy="6502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Have</a:t>
            </a:r>
            <a:r>
              <a:rPr sz="11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plan</a:t>
            </a:r>
            <a:r>
              <a:rPr sz="11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that</a:t>
            </a:r>
            <a:r>
              <a:rPr sz="11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allows</a:t>
            </a:r>
            <a:r>
              <a:rPr sz="11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for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1100" b="1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ups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1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downs</a:t>
            </a:r>
            <a:endParaRPr sz="1100">
              <a:latin typeface="Fidelity Sans 2"/>
              <a:cs typeface="Fidelity Sans 2"/>
            </a:endParaRPr>
          </a:p>
          <a:p>
            <a:pPr marL="12700" marR="5080">
              <a:lnSpc>
                <a:spcPct val="111200"/>
              </a:lnSpc>
              <a:spcBef>
                <a:spcPts val="30"/>
              </a:spcBef>
            </a:pP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savers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should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have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an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investment</a:t>
            </a:r>
            <a:r>
              <a:rPr sz="85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mix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that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aligns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with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their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goals,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timeframe,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risk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tolerance,</a:t>
            </a:r>
            <a:r>
              <a:rPr sz="85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financial</a:t>
            </a:r>
            <a:r>
              <a:rPr sz="850" spc="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situation,</a:t>
            </a:r>
            <a:r>
              <a:rPr sz="850" spc="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one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 they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can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stick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with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through</a:t>
            </a:r>
            <a:r>
              <a:rPr sz="850" spc="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periods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of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volatility.</a:t>
            </a:r>
            <a:endParaRPr sz="850">
              <a:latin typeface="Fidelity Sans 2"/>
              <a:cs typeface="Fidelity Sans 2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62251" y="2520518"/>
            <a:ext cx="435609" cy="407034"/>
            <a:chOff x="4362251" y="2520518"/>
            <a:chExt cx="435609" cy="407034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7103" y="2642734"/>
              <a:ext cx="204362" cy="20127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442739" y="2568133"/>
              <a:ext cx="347345" cy="351155"/>
            </a:xfrm>
            <a:custGeom>
              <a:avLst/>
              <a:gdLst/>
              <a:ahLst/>
              <a:cxnLst/>
              <a:rect l="l" t="t" r="r" b="b"/>
              <a:pathLst>
                <a:path w="347345" h="351155">
                  <a:moveTo>
                    <a:pt x="150257" y="0"/>
                  </a:moveTo>
                  <a:lnTo>
                    <a:pt x="346948" y="0"/>
                  </a:lnTo>
                  <a:lnTo>
                    <a:pt x="346948" y="351147"/>
                  </a:lnTo>
                  <a:lnTo>
                    <a:pt x="0" y="351147"/>
                  </a:lnTo>
                </a:path>
              </a:pathLst>
            </a:custGeom>
            <a:ln w="159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62251" y="2752015"/>
              <a:ext cx="164292" cy="17523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370231" y="2528331"/>
              <a:ext cx="148590" cy="311785"/>
            </a:xfrm>
            <a:custGeom>
              <a:avLst/>
              <a:gdLst/>
              <a:ahLst/>
              <a:cxnLst/>
              <a:rect l="l" t="t" r="r" b="b"/>
              <a:pathLst>
                <a:path w="148589" h="311785">
                  <a:moveTo>
                    <a:pt x="148333" y="311302"/>
                  </a:moveTo>
                  <a:lnTo>
                    <a:pt x="148333" y="79639"/>
                  </a:lnTo>
                  <a:lnTo>
                    <a:pt x="142504" y="48636"/>
                  </a:lnTo>
                  <a:lnTo>
                    <a:pt x="126608" y="23322"/>
                  </a:lnTo>
                  <a:lnTo>
                    <a:pt x="103033" y="6257"/>
                  </a:lnTo>
                  <a:lnTo>
                    <a:pt x="74166" y="0"/>
                  </a:lnTo>
                  <a:lnTo>
                    <a:pt x="45294" y="6259"/>
                  </a:lnTo>
                  <a:lnTo>
                    <a:pt x="21719" y="23328"/>
                  </a:lnTo>
                  <a:lnTo>
                    <a:pt x="5827" y="48643"/>
                  </a:lnTo>
                  <a:lnTo>
                    <a:pt x="0" y="79639"/>
                  </a:lnTo>
                  <a:lnTo>
                    <a:pt x="0" y="311319"/>
                  </a:lnTo>
                </a:path>
              </a:pathLst>
            </a:custGeom>
            <a:ln w="156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998107" y="1689247"/>
            <a:ext cx="3763645" cy="6502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1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Focus</a:t>
            </a:r>
            <a:r>
              <a:rPr sz="11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on</a:t>
            </a:r>
            <a:r>
              <a:rPr sz="1100" b="1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time</a:t>
            </a:r>
            <a:r>
              <a:rPr sz="1100" b="1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in</a:t>
            </a:r>
            <a:r>
              <a:rPr sz="1100" b="1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1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–</a:t>
            </a:r>
            <a:r>
              <a:rPr sz="1100" b="1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not</a:t>
            </a:r>
            <a:r>
              <a:rPr sz="110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trying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100" b="1" spc="-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time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1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endParaRPr sz="1100">
              <a:latin typeface="Fidelity Sans 2"/>
              <a:cs typeface="Fidelity Sans 2"/>
            </a:endParaRPr>
          </a:p>
          <a:p>
            <a:pPr marL="12700" marR="5080">
              <a:lnSpc>
                <a:spcPct val="111200"/>
              </a:lnSpc>
              <a:spcBef>
                <a:spcPts val="30"/>
              </a:spcBef>
            </a:pP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Individuals</a:t>
            </a:r>
            <a:r>
              <a:rPr sz="850" spc="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may</a:t>
            </a:r>
            <a:r>
              <a:rPr sz="850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be</a:t>
            </a:r>
            <a:r>
              <a:rPr sz="8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tempted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try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sell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out</a:t>
            </a:r>
            <a:r>
              <a:rPr sz="85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of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stocks</a:t>
            </a:r>
            <a:r>
              <a:rPr sz="8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avoid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downturns</a:t>
            </a:r>
            <a:r>
              <a:rPr sz="850" spc="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50" dirty="0">
                <a:solidFill>
                  <a:srgbClr val="FFFFFF"/>
                </a:solidFill>
                <a:latin typeface="Fidelity Sans 2"/>
                <a:cs typeface="Fidelity Sans 2"/>
              </a:rPr>
              <a:t>–</a:t>
            </a:r>
            <a:r>
              <a:rPr sz="850" spc="50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however,</a:t>
            </a:r>
            <a:r>
              <a:rPr sz="8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not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having</a:t>
            </a:r>
            <a:r>
              <a:rPr sz="850" spc="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portion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of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85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savings</a:t>
            </a:r>
            <a:r>
              <a:rPr sz="85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in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stocks during</a:t>
            </a:r>
            <a:r>
              <a:rPr sz="850" spc="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recovery can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make</a:t>
            </a:r>
            <a:r>
              <a:rPr sz="8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it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 difficult</a:t>
            </a:r>
            <a:r>
              <a:rPr sz="85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8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Fidelity Sans 2"/>
                <a:cs typeface="Fidelity Sans 2"/>
              </a:rPr>
              <a:t>catch </a:t>
            </a:r>
            <a:r>
              <a:rPr sz="850" spc="-25" dirty="0">
                <a:solidFill>
                  <a:srgbClr val="FFFFFF"/>
                </a:solidFill>
                <a:latin typeface="Fidelity Sans 2"/>
                <a:cs typeface="Fidelity Sans 2"/>
              </a:rPr>
              <a:t>up.</a:t>
            </a:r>
            <a:endParaRPr sz="850">
              <a:latin typeface="Fidelity Sans 2"/>
              <a:cs typeface="Fidelity Sans 2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67150" y="1715632"/>
            <a:ext cx="425450" cy="425450"/>
            <a:chOff x="4367150" y="1715632"/>
            <a:chExt cx="425450" cy="425450"/>
          </a:xfrm>
        </p:grpSpPr>
        <p:sp>
          <p:nvSpPr>
            <p:cNvPr id="31" name="object 31"/>
            <p:cNvSpPr/>
            <p:nvPr/>
          </p:nvSpPr>
          <p:spPr>
            <a:xfrm>
              <a:off x="4375067" y="1723548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409088" y="204544"/>
                  </a:moveTo>
                  <a:lnTo>
                    <a:pt x="403686" y="251444"/>
                  </a:lnTo>
                  <a:lnTo>
                    <a:pt x="388298" y="294497"/>
                  </a:lnTo>
                  <a:lnTo>
                    <a:pt x="364152" y="332476"/>
                  </a:lnTo>
                  <a:lnTo>
                    <a:pt x="332476" y="364152"/>
                  </a:lnTo>
                  <a:lnTo>
                    <a:pt x="294497" y="388298"/>
                  </a:lnTo>
                  <a:lnTo>
                    <a:pt x="251444" y="403686"/>
                  </a:lnTo>
                  <a:lnTo>
                    <a:pt x="204544" y="409088"/>
                  </a:lnTo>
                  <a:lnTo>
                    <a:pt x="157644" y="403686"/>
                  </a:lnTo>
                  <a:lnTo>
                    <a:pt x="114590" y="388298"/>
                  </a:lnTo>
                  <a:lnTo>
                    <a:pt x="76612" y="364152"/>
                  </a:lnTo>
                  <a:lnTo>
                    <a:pt x="44936" y="332476"/>
                  </a:lnTo>
                  <a:lnTo>
                    <a:pt x="20790" y="294497"/>
                  </a:lnTo>
                  <a:lnTo>
                    <a:pt x="5402" y="251444"/>
                  </a:lnTo>
                  <a:lnTo>
                    <a:pt x="0" y="204544"/>
                  </a:lnTo>
                  <a:lnTo>
                    <a:pt x="5402" y="157644"/>
                  </a:lnTo>
                  <a:lnTo>
                    <a:pt x="20790" y="114590"/>
                  </a:lnTo>
                  <a:lnTo>
                    <a:pt x="44936" y="76612"/>
                  </a:lnTo>
                  <a:lnTo>
                    <a:pt x="76612" y="44936"/>
                  </a:lnTo>
                  <a:lnTo>
                    <a:pt x="114590" y="20790"/>
                  </a:lnTo>
                  <a:lnTo>
                    <a:pt x="157644" y="5402"/>
                  </a:lnTo>
                  <a:lnTo>
                    <a:pt x="204544" y="0"/>
                  </a:lnTo>
                  <a:lnTo>
                    <a:pt x="251444" y="5402"/>
                  </a:lnTo>
                  <a:lnTo>
                    <a:pt x="294497" y="20790"/>
                  </a:lnTo>
                  <a:lnTo>
                    <a:pt x="332476" y="44936"/>
                  </a:lnTo>
                  <a:lnTo>
                    <a:pt x="364152" y="76612"/>
                  </a:lnTo>
                  <a:lnTo>
                    <a:pt x="388298" y="114590"/>
                  </a:lnTo>
                  <a:lnTo>
                    <a:pt x="403686" y="157644"/>
                  </a:lnTo>
                  <a:lnTo>
                    <a:pt x="409088" y="204544"/>
                  </a:lnTo>
                  <a:close/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66702" y="1915190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5804" y="12902"/>
                  </a:moveTo>
                  <a:lnTo>
                    <a:pt x="25804" y="20028"/>
                  </a:lnTo>
                  <a:lnTo>
                    <a:pt x="20028" y="25804"/>
                  </a:lnTo>
                  <a:lnTo>
                    <a:pt x="12902" y="25804"/>
                  </a:lnTo>
                  <a:lnTo>
                    <a:pt x="5776" y="25804"/>
                  </a:lnTo>
                  <a:lnTo>
                    <a:pt x="0" y="20028"/>
                  </a:lnTo>
                  <a:lnTo>
                    <a:pt x="0" y="12902"/>
                  </a:lnTo>
                  <a:lnTo>
                    <a:pt x="0" y="5776"/>
                  </a:lnTo>
                  <a:lnTo>
                    <a:pt x="5776" y="0"/>
                  </a:lnTo>
                  <a:lnTo>
                    <a:pt x="12902" y="0"/>
                  </a:lnTo>
                  <a:lnTo>
                    <a:pt x="20028" y="0"/>
                  </a:lnTo>
                  <a:lnTo>
                    <a:pt x="25804" y="5776"/>
                  </a:lnTo>
                  <a:lnTo>
                    <a:pt x="25804" y="12902"/>
                  </a:lnTo>
                  <a:close/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09906" y="1758388"/>
              <a:ext cx="339725" cy="339725"/>
            </a:xfrm>
            <a:custGeom>
              <a:avLst/>
              <a:gdLst/>
              <a:ahLst/>
              <a:cxnLst/>
              <a:rect l="l" t="t" r="r" b="b"/>
              <a:pathLst>
                <a:path w="339725" h="339725">
                  <a:moveTo>
                    <a:pt x="339407" y="169703"/>
                  </a:moveTo>
                  <a:lnTo>
                    <a:pt x="333345" y="214817"/>
                  </a:lnTo>
                  <a:lnTo>
                    <a:pt x="316238" y="255356"/>
                  </a:lnTo>
                  <a:lnTo>
                    <a:pt x="289702" y="289702"/>
                  </a:lnTo>
                  <a:lnTo>
                    <a:pt x="255356" y="316238"/>
                  </a:lnTo>
                  <a:lnTo>
                    <a:pt x="214817" y="333345"/>
                  </a:lnTo>
                  <a:lnTo>
                    <a:pt x="169703" y="339407"/>
                  </a:lnTo>
                  <a:lnTo>
                    <a:pt x="124589" y="333345"/>
                  </a:lnTo>
                  <a:lnTo>
                    <a:pt x="84051" y="316238"/>
                  </a:lnTo>
                  <a:lnTo>
                    <a:pt x="49705" y="289702"/>
                  </a:lnTo>
                  <a:lnTo>
                    <a:pt x="23169" y="255356"/>
                  </a:lnTo>
                  <a:lnTo>
                    <a:pt x="6061" y="214817"/>
                  </a:lnTo>
                  <a:lnTo>
                    <a:pt x="0" y="169703"/>
                  </a:lnTo>
                  <a:lnTo>
                    <a:pt x="6061" y="124589"/>
                  </a:lnTo>
                  <a:lnTo>
                    <a:pt x="23169" y="84051"/>
                  </a:lnTo>
                  <a:lnTo>
                    <a:pt x="49705" y="49705"/>
                  </a:lnTo>
                  <a:lnTo>
                    <a:pt x="84051" y="23169"/>
                  </a:lnTo>
                  <a:lnTo>
                    <a:pt x="124589" y="6061"/>
                  </a:lnTo>
                  <a:lnTo>
                    <a:pt x="169703" y="0"/>
                  </a:lnTo>
                  <a:lnTo>
                    <a:pt x="214817" y="6061"/>
                  </a:lnTo>
                  <a:lnTo>
                    <a:pt x="255356" y="23169"/>
                  </a:lnTo>
                  <a:lnTo>
                    <a:pt x="289702" y="49705"/>
                  </a:lnTo>
                  <a:lnTo>
                    <a:pt x="316238" y="84051"/>
                  </a:lnTo>
                  <a:lnTo>
                    <a:pt x="333345" y="124589"/>
                  </a:lnTo>
                  <a:lnTo>
                    <a:pt x="339407" y="169703"/>
                  </a:lnTo>
                  <a:close/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92509" y="1928092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70">
                  <a:moveTo>
                    <a:pt x="51746" y="0"/>
                  </a:moveTo>
                  <a:lnTo>
                    <a:pt x="0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79604" y="1843676"/>
              <a:ext cx="0" cy="71755"/>
            </a:xfrm>
            <a:custGeom>
              <a:avLst/>
              <a:gdLst/>
              <a:ahLst/>
              <a:cxnLst/>
              <a:rect l="l" t="t" r="r" b="b"/>
              <a:pathLst>
                <a:path h="71755">
                  <a:moveTo>
                    <a:pt x="0" y="71511"/>
                  </a:moveTo>
                  <a:lnTo>
                    <a:pt x="0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79604" y="1779359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619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79604" y="2057204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619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05243" y="1799290"/>
              <a:ext cx="10160" cy="17145"/>
            </a:xfrm>
            <a:custGeom>
              <a:avLst/>
              <a:gdLst/>
              <a:ahLst/>
              <a:cxnLst/>
              <a:rect l="l" t="t" r="r" b="b"/>
              <a:pathLst>
                <a:path w="10160" h="17144">
                  <a:moveTo>
                    <a:pt x="0" y="0"/>
                  </a:moveTo>
                  <a:lnTo>
                    <a:pt x="9809" y="1699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44155" y="2039910"/>
              <a:ext cx="10160" cy="17145"/>
            </a:xfrm>
            <a:custGeom>
              <a:avLst/>
              <a:gdLst/>
              <a:ahLst/>
              <a:cxnLst/>
              <a:rect l="l" t="t" r="r" b="b"/>
              <a:pathLst>
                <a:path w="10160" h="17144">
                  <a:moveTo>
                    <a:pt x="0" y="0"/>
                  </a:moveTo>
                  <a:lnTo>
                    <a:pt x="9809" y="1699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50807" y="1853730"/>
              <a:ext cx="17145" cy="10160"/>
            </a:xfrm>
            <a:custGeom>
              <a:avLst/>
              <a:gdLst/>
              <a:ahLst/>
              <a:cxnLst/>
              <a:rect l="l" t="t" r="r" b="b"/>
              <a:pathLst>
                <a:path w="17145" h="10160">
                  <a:moveTo>
                    <a:pt x="0" y="0"/>
                  </a:moveTo>
                  <a:lnTo>
                    <a:pt x="16990" y="9809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91409" y="1992653"/>
              <a:ext cx="17145" cy="10160"/>
            </a:xfrm>
            <a:custGeom>
              <a:avLst/>
              <a:gdLst/>
              <a:ahLst/>
              <a:cxnLst/>
              <a:rect l="l" t="t" r="r" b="b"/>
              <a:pathLst>
                <a:path w="17145" h="10160">
                  <a:moveTo>
                    <a:pt x="0" y="0"/>
                  </a:moveTo>
                  <a:lnTo>
                    <a:pt x="16990" y="9809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30882" y="1928097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>
                  <a:moveTo>
                    <a:pt x="0" y="0"/>
                  </a:moveTo>
                  <a:lnTo>
                    <a:pt x="19619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08706" y="1928097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>
                  <a:moveTo>
                    <a:pt x="0" y="0"/>
                  </a:moveTo>
                  <a:lnTo>
                    <a:pt x="19619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50807" y="1992654"/>
              <a:ext cx="17145" cy="10160"/>
            </a:xfrm>
            <a:custGeom>
              <a:avLst/>
              <a:gdLst/>
              <a:ahLst/>
              <a:cxnLst/>
              <a:rect l="l" t="t" r="r" b="b"/>
              <a:pathLst>
                <a:path w="17145" h="10160">
                  <a:moveTo>
                    <a:pt x="0" y="9809"/>
                  </a:moveTo>
                  <a:lnTo>
                    <a:pt x="16990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91409" y="1853731"/>
              <a:ext cx="17145" cy="10160"/>
            </a:xfrm>
            <a:custGeom>
              <a:avLst/>
              <a:gdLst/>
              <a:ahLst/>
              <a:cxnLst/>
              <a:rect l="l" t="t" r="r" b="b"/>
              <a:pathLst>
                <a:path w="17145" h="10160">
                  <a:moveTo>
                    <a:pt x="0" y="9809"/>
                  </a:moveTo>
                  <a:lnTo>
                    <a:pt x="16990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05243" y="2039912"/>
              <a:ext cx="10160" cy="17145"/>
            </a:xfrm>
            <a:custGeom>
              <a:avLst/>
              <a:gdLst/>
              <a:ahLst/>
              <a:cxnLst/>
              <a:rect l="l" t="t" r="r" b="b"/>
              <a:pathLst>
                <a:path w="10160" h="17144">
                  <a:moveTo>
                    <a:pt x="0" y="16990"/>
                  </a:moveTo>
                  <a:lnTo>
                    <a:pt x="9809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644155" y="1799293"/>
              <a:ext cx="10160" cy="17145"/>
            </a:xfrm>
            <a:custGeom>
              <a:avLst/>
              <a:gdLst/>
              <a:ahLst/>
              <a:cxnLst/>
              <a:rect l="l" t="t" r="r" b="b"/>
              <a:pathLst>
                <a:path w="10160" h="17144">
                  <a:moveTo>
                    <a:pt x="0" y="16990"/>
                  </a:moveTo>
                  <a:lnTo>
                    <a:pt x="9809" y="0"/>
                  </a:lnTo>
                </a:path>
              </a:pathLst>
            </a:custGeom>
            <a:ln w="158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10553" y="4479340"/>
            <a:ext cx="4318000" cy="65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Fidelity Sans"/>
                <a:cs typeface="Fidelity Sans"/>
              </a:rPr>
              <a:t>Investing</a:t>
            </a:r>
            <a:r>
              <a:rPr sz="800" b="1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Fidelity Sans"/>
                <a:cs typeface="Fidelity Sans"/>
              </a:rPr>
              <a:t>involves</a:t>
            </a:r>
            <a:r>
              <a:rPr sz="800" b="1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800" b="1" dirty="0">
                <a:solidFill>
                  <a:srgbClr val="FFFFFF"/>
                </a:solidFill>
                <a:latin typeface="Fidelity Sans"/>
                <a:cs typeface="Fidelity Sans"/>
              </a:rPr>
              <a:t>risk,</a:t>
            </a:r>
            <a:r>
              <a:rPr sz="800" b="1" spc="-2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800" b="1" dirty="0">
                <a:solidFill>
                  <a:srgbClr val="FFFFFF"/>
                </a:solidFill>
                <a:latin typeface="Fidelity Sans"/>
                <a:cs typeface="Fidelity Sans"/>
              </a:rPr>
              <a:t>including</a:t>
            </a:r>
            <a:r>
              <a:rPr sz="800" b="1" spc="-3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800" b="1" dirty="0">
                <a:solidFill>
                  <a:srgbClr val="FFFFFF"/>
                </a:solidFill>
                <a:latin typeface="Fidelity Sans"/>
                <a:cs typeface="Fidelity Sans"/>
              </a:rPr>
              <a:t>the risk</a:t>
            </a:r>
            <a:r>
              <a:rPr sz="800" b="1" spc="-15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800" b="1" dirty="0">
                <a:solidFill>
                  <a:srgbClr val="FFFFFF"/>
                </a:solidFill>
                <a:latin typeface="Fidelity Sans"/>
                <a:cs typeface="Fidelity Sans"/>
              </a:rPr>
              <a:t>of</a:t>
            </a:r>
            <a:r>
              <a:rPr sz="800" b="1" spc="10" dirty="0">
                <a:solidFill>
                  <a:srgbClr val="FFFFFF"/>
                </a:solidFill>
                <a:latin typeface="Fidelity Sans"/>
                <a:cs typeface="Fidelity Sans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Fidelity Sans"/>
                <a:cs typeface="Fidelity Sans"/>
              </a:rPr>
              <a:t>loss.</a:t>
            </a:r>
            <a:endParaRPr sz="800">
              <a:latin typeface="Fidelity Sans"/>
              <a:cs typeface="Fidelity San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1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–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Investments,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“6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Tips</a:t>
            </a:r>
            <a:r>
              <a:rPr sz="650" b="0" spc="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to</a:t>
            </a:r>
            <a:r>
              <a:rPr sz="650" b="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Navigate</a:t>
            </a:r>
            <a:r>
              <a:rPr sz="650" b="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Volatile</a:t>
            </a:r>
            <a:r>
              <a:rPr sz="650" b="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Markets,”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March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6,</a:t>
            </a:r>
            <a:r>
              <a:rPr sz="650" b="0" spc="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2025</a:t>
            </a:r>
            <a:endParaRPr sz="650">
              <a:latin typeface="Fidelity Sans 2 Light"/>
              <a:cs typeface="Fidelity Sans 2 Light"/>
            </a:endParaRPr>
          </a:p>
          <a:p>
            <a:pPr marL="12700" marR="5080">
              <a:lnSpc>
                <a:spcPct val="101499"/>
              </a:lnSpc>
            </a:pP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Target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Date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Funds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are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asset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mix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of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stocks,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bonds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other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investments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that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automatically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becomes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more</a:t>
            </a:r>
            <a:r>
              <a:rPr sz="650" b="0" spc="5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conservative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as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the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fund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approaches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its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target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retirement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date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beyond.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Principal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invested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is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not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guaranteed.</a:t>
            </a:r>
            <a:r>
              <a:rPr sz="650" b="0" spc="5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Brokerage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Services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LLC,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Member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NYSE,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SIPC,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900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Salem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Street,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Smithfield,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</a:t>
            </a:r>
            <a:r>
              <a:rPr sz="650" b="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02917</a:t>
            </a:r>
            <a:endParaRPr sz="65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</a:t>
            </a:r>
            <a:r>
              <a:rPr sz="650" b="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2025</a:t>
            </a:r>
            <a:r>
              <a:rPr sz="650" b="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650" b="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r>
              <a:rPr sz="650" b="0" spc="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All</a:t>
            </a:r>
            <a:r>
              <a:rPr sz="650" b="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rights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reserved.</a:t>
            </a:r>
            <a:r>
              <a:rPr sz="650" b="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650" b="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1211939.1.0</a:t>
            </a:r>
            <a:endParaRPr sz="650">
              <a:latin typeface="Fidelity Sans 2 Light"/>
              <a:cs typeface="Fidelity Sans 2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56584" y="822050"/>
            <a:ext cx="827595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marR="17780" algn="just">
              <a:lnSpc>
                <a:spcPct val="11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Volatility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in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0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market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may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be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causing</a:t>
            </a:r>
            <a:r>
              <a:rPr sz="100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some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individuals</a:t>
            </a:r>
            <a:r>
              <a:rPr sz="10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feel</a:t>
            </a:r>
            <a:r>
              <a:rPr sz="10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anxious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about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their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10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savings.</a:t>
            </a:r>
            <a:r>
              <a:rPr sz="1000" spc="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However,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Fidelity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encourages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taking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long-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term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approach</a:t>
            </a:r>
            <a:r>
              <a:rPr sz="10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not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making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changes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0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strategies</a:t>
            </a:r>
            <a:r>
              <a:rPr sz="10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based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on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short-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term</a:t>
            </a:r>
            <a:r>
              <a:rPr sz="10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economic</a:t>
            </a:r>
            <a:r>
              <a:rPr sz="10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swings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help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keep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individuals</a:t>
            </a:r>
            <a:r>
              <a:rPr sz="10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on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track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0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reaching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their</a:t>
            </a:r>
            <a:r>
              <a:rPr sz="10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100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goals.</a:t>
            </a:r>
            <a:endParaRPr sz="1000">
              <a:latin typeface="Fidelity Sans 2"/>
              <a:cs typeface="Fidelity Sans 2"/>
            </a:endParaRPr>
          </a:p>
          <a:p>
            <a:pPr marL="50800" algn="just">
              <a:lnSpc>
                <a:spcPct val="100000"/>
              </a:lnSpc>
              <a:spcBef>
                <a:spcPts val="1210"/>
              </a:spcBef>
            </a:pP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Here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are</a:t>
            </a:r>
            <a:r>
              <a:rPr sz="1100" b="1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some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tips from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Fidelity</a:t>
            </a:r>
            <a:r>
              <a:rPr sz="1050" b="1" baseline="27777" dirty="0">
                <a:solidFill>
                  <a:srgbClr val="FFFFFF"/>
                </a:solidFill>
                <a:latin typeface="Fidelity Sans 2"/>
                <a:cs typeface="Fidelity Sans 2"/>
              </a:rPr>
              <a:t>1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1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help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retirement</a:t>
            </a:r>
            <a:r>
              <a:rPr sz="1100" b="1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savers</a:t>
            </a:r>
            <a:r>
              <a:rPr sz="1100" b="1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navigate</a:t>
            </a:r>
            <a:r>
              <a:rPr sz="1100" b="1" spc="-4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dirty="0">
                <a:solidFill>
                  <a:srgbClr val="FFFFFF"/>
                </a:solidFill>
                <a:latin typeface="Fidelity Sans 2"/>
                <a:cs typeface="Fidelity Sans 2"/>
              </a:rPr>
              <a:t>volatile</a:t>
            </a:r>
            <a:r>
              <a:rPr sz="1100" b="1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markets:</a:t>
            </a:r>
            <a:endParaRPr sz="1100">
              <a:latin typeface="Fidelity Sans 2"/>
              <a:cs typeface="Fidelity Sans 2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28232" y="3864343"/>
            <a:ext cx="29825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Review</a:t>
            </a:r>
            <a:r>
              <a:rPr sz="10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 employer-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sponsored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account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today!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Scan</a:t>
            </a:r>
            <a:r>
              <a:rPr sz="10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0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00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dirty="0">
                <a:solidFill>
                  <a:srgbClr val="FFFFFF"/>
                </a:solidFill>
                <a:latin typeface="Fidelity Sans 2"/>
                <a:cs typeface="Fidelity Sans 2"/>
              </a:rPr>
              <a:t>visit</a:t>
            </a:r>
            <a:r>
              <a:rPr sz="10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Fidelity Sans 2"/>
                <a:cs typeface="Fidelity Sans 2"/>
              </a:rPr>
              <a:t>NetBeneﬁts.com/Dashboard.</a:t>
            </a:r>
            <a:endParaRPr sz="1000">
              <a:latin typeface="Fidelity Sans 2"/>
              <a:cs typeface="Fidelity Sans 2"/>
            </a:endParaRPr>
          </a:p>
        </p:txBody>
      </p:sp>
      <p:pic>
        <p:nvPicPr>
          <p:cNvPr id="51" name="object 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67600" y="4556125"/>
            <a:ext cx="1537726" cy="536663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4663389" y="3413731"/>
            <a:ext cx="1236980" cy="1261745"/>
            <a:chOff x="4663389" y="3413731"/>
            <a:chExt cx="1236980" cy="1261745"/>
          </a:xfrm>
        </p:grpSpPr>
        <p:sp>
          <p:nvSpPr>
            <p:cNvPr id="53" name="object 53"/>
            <p:cNvSpPr/>
            <p:nvPr/>
          </p:nvSpPr>
          <p:spPr>
            <a:xfrm>
              <a:off x="4663389" y="3413731"/>
              <a:ext cx="1236980" cy="1261745"/>
            </a:xfrm>
            <a:custGeom>
              <a:avLst/>
              <a:gdLst/>
              <a:ahLst/>
              <a:cxnLst/>
              <a:rect l="l" t="t" r="r" b="b"/>
              <a:pathLst>
                <a:path w="1236979" h="1261745">
                  <a:moveTo>
                    <a:pt x="1236421" y="0"/>
                  </a:moveTo>
                  <a:lnTo>
                    <a:pt x="0" y="0"/>
                  </a:lnTo>
                  <a:lnTo>
                    <a:pt x="0" y="1261579"/>
                  </a:lnTo>
                  <a:lnTo>
                    <a:pt x="1236421" y="1261579"/>
                  </a:lnTo>
                  <a:lnTo>
                    <a:pt x="12364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59490" y="3519681"/>
              <a:ext cx="1043734" cy="10496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367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Fidelity Sans</vt:lpstr>
      <vt:lpstr>Fidelity Sans 2</vt:lpstr>
      <vt:lpstr>Fidelity Sans 2 Light</vt:lpstr>
      <vt:lpstr>Fidelity Slab Light</vt:lpstr>
      <vt:lpstr>Office Theme</vt:lpstr>
      <vt:lpstr>Is recent market volatility giving you anxiety?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keep in mind during market changes:</dc:title>
  <dc:creator>Davidson, Brian</dc:creator>
  <cp:lastModifiedBy>Bradley, Elayna</cp:lastModifiedBy>
  <cp:revision>1</cp:revision>
  <dcterms:created xsi:type="dcterms:W3CDTF">2025-07-08T19:40:33Z</dcterms:created>
  <dcterms:modified xsi:type="dcterms:W3CDTF">2025-07-14T20:36:44Z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Fidelity Internal Information</vt:lpwstr>
  </property>
  <property fmtid="{D5CDD505-2E9C-101B-9397-08002B2CF9AE}" pid="4" name="ContentTypeId">
    <vt:lpwstr>0x0101000BE96A5D16A52A408843477A831A5BA6</vt:lpwstr>
  </property>
  <property fmtid="{D5CDD505-2E9C-101B-9397-08002B2CF9AE}" pid="5" name="Created">
    <vt:filetime>2025-06-25T00:00:00Z</vt:filetime>
  </property>
  <property fmtid="{D5CDD505-2E9C-101B-9397-08002B2CF9AE}" pid="6" name="Creator">
    <vt:lpwstr>Adobe Photoshop 23.2 (Macintosh)</vt:lpwstr>
  </property>
  <property fmtid="{D5CDD505-2E9C-101B-9397-08002B2CF9AE}" pid="7" name="LastSaved">
    <vt:filetime>2025-07-08T00:00:00Z</vt:filetime>
  </property>
  <property fmtid="{D5CDD505-2E9C-101B-9397-08002B2CF9AE}" pid="8" name="MSIP_Label_03b2c423-eb5a-467c-866f-c54b6721c0c4_ActionId">
    <vt:lpwstr>656b9d2c-065c-4b43-b834-79a02ba4ed10</vt:lpwstr>
  </property>
  <property fmtid="{D5CDD505-2E9C-101B-9397-08002B2CF9AE}" pid="9" name="MSIP_Label_03b2c423-eb5a-467c-866f-c54b6721c0c4_ContentBits">
    <vt:lpwstr>2</vt:lpwstr>
  </property>
  <property fmtid="{D5CDD505-2E9C-101B-9397-08002B2CF9AE}" pid="10" name="MSIP_Label_03b2c423-eb5a-467c-866f-c54b6721c0c4_Enabled">
    <vt:lpwstr>true</vt:lpwstr>
  </property>
  <property fmtid="{D5CDD505-2E9C-101B-9397-08002B2CF9AE}" pid="11" name="MSIP_Label_03b2c423-eb5a-467c-866f-c54b6721c0c4_Method">
    <vt:lpwstr>Privileged</vt:lpwstr>
  </property>
  <property fmtid="{D5CDD505-2E9C-101B-9397-08002B2CF9AE}" pid="12" name="MSIP_Label_03b2c423-eb5a-467c-866f-c54b6721c0c4_Name">
    <vt:lpwstr>Fidelity Internal</vt:lpwstr>
  </property>
  <property fmtid="{D5CDD505-2E9C-101B-9397-08002B2CF9AE}" pid="13" name="MSIP_Label_03b2c423-eb5a-467c-866f-c54b6721c0c4_SetDate">
    <vt:lpwstr>2025-05-29T12:10:06Z</vt:lpwstr>
  </property>
  <property fmtid="{D5CDD505-2E9C-101B-9397-08002B2CF9AE}" pid="14" name="MSIP_Label_03b2c423-eb5a-467c-866f-c54b6721c0c4_SiteId">
    <vt:lpwstr>7521acbc-a68c-41e5-a975-1cf83066dd19</vt:lpwstr>
  </property>
  <property fmtid="{D5CDD505-2E9C-101B-9397-08002B2CF9AE}" pid="15" name="Producer">
    <vt:lpwstr>Adobe PDF Library 25.1.51</vt:lpwstr>
  </property>
</Properties>
</file>